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Montserrat"/>
      <p:regular r:id="rId11"/>
      <p:bold r:id="rId12"/>
      <p:italic r:id="rId13"/>
      <p:boldItalic r:id="rId14"/>
    </p:embeddedFont>
    <p:embeddedFont>
      <p:font typeface="La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ontserrat-regular.fntdata"/><Relationship Id="rId10" Type="http://schemas.openxmlformats.org/officeDocument/2006/relationships/slide" Target="slides/slide5.xml"/><Relationship Id="rId13" Type="http://schemas.openxmlformats.org/officeDocument/2006/relationships/font" Target="fonts/Montserrat-italic.fntdata"/><Relationship Id="rId12"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regular.fntdata"/><Relationship Id="rId14" Type="http://schemas.openxmlformats.org/officeDocument/2006/relationships/font" Target="fonts/Montserrat-boldItalic.fntdata"/><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a496f66bf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a496f66bf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5.png"/><Relationship Id="rId7"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800600"/>
            <a:ext cx="5017500" cy="135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MEMENTO PATTERN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By </a:t>
            </a:r>
            <a:br>
              <a:rPr lang="en-GB"/>
            </a:br>
            <a:r>
              <a:rPr lang="en-GB"/>
              <a:t>MOHAMMAD ARIZ HAIDER</a:t>
            </a:r>
            <a:endParaRPr/>
          </a:p>
        </p:txBody>
      </p:sp>
      <p:sp>
        <p:nvSpPr>
          <p:cNvPr id="230" name="Google Shape;230;p17"/>
          <p:cNvSpPr txBox="1"/>
          <p:nvPr/>
        </p:nvSpPr>
        <p:spPr>
          <a:xfrm>
            <a:off x="2715650" y="410575"/>
            <a:ext cx="43392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3200">
                <a:solidFill>
                  <a:schemeClr val="lt1"/>
                </a:solidFill>
                <a:latin typeface="Lato"/>
                <a:ea typeface="Lato"/>
                <a:cs typeface="Lato"/>
                <a:sym typeface="Lato"/>
              </a:rPr>
              <a:t>    </a:t>
            </a:r>
            <a:r>
              <a:rPr lang="en-GB" sz="3200">
                <a:solidFill>
                  <a:schemeClr val="lt1"/>
                </a:solidFill>
                <a:latin typeface="Lato"/>
                <a:ea typeface="Lato"/>
                <a:cs typeface="Lato"/>
                <a:sym typeface="Lato"/>
              </a:rPr>
              <a:t>USED CAR     DEALERSHIP </a:t>
            </a:r>
            <a:endParaRPr sz="32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849600" y="45750"/>
            <a:ext cx="4587000" cy="114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GB" sz="2400"/>
              <a:t>MEMENTO PATTERN: UML</a:t>
            </a:r>
            <a:endParaRPr b="1" sz="2400"/>
          </a:p>
        </p:txBody>
      </p:sp>
      <p:pic>
        <p:nvPicPr>
          <p:cNvPr id="236" name="Google Shape;236;p18"/>
          <p:cNvPicPr preferRelativeResize="0"/>
          <p:nvPr/>
        </p:nvPicPr>
        <p:blipFill>
          <a:blip r:embed="rId3">
            <a:alphaModFix/>
          </a:blip>
          <a:stretch>
            <a:fillRect/>
          </a:stretch>
        </p:blipFill>
        <p:spPr>
          <a:xfrm>
            <a:off x="676375" y="892925"/>
            <a:ext cx="7057349" cy="41841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Features</a:t>
            </a:r>
            <a:r>
              <a:rPr lang="en-GB"/>
              <a:t> of Memento</a:t>
            </a:r>
            <a:endParaRPr/>
          </a:p>
        </p:txBody>
      </p:sp>
      <p:sp>
        <p:nvSpPr>
          <p:cNvPr id="242" name="Google Shape;242;p19"/>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3" name="Google Shape;243;p19"/>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Able to save the state of an </a:t>
            </a:r>
            <a:r>
              <a:rPr lang="en-GB">
                <a:solidFill>
                  <a:srgbClr val="FFFFFF"/>
                </a:solidFill>
              </a:rPr>
              <a:t>object</a:t>
            </a:r>
            <a:r>
              <a:rPr lang="en-GB">
                <a:solidFill>
                  <a:srgbClr val="FFFFFF"/>
                </a:solidFill>
              </a:rPr>
              <a:t> in one or in  as many states (checkpoints) as required </a:t>
            </a:r>
            <a:endParaRPr>
              <a:solidFill>
                <a:srgbClr val="FFFFFF"/>
              </a:solidFill>
            </a:endParaRPr>
          </a:p>
        </p:txBody>
      </p:sp>
      <p:sp>
        <p:nvSpPr>
          <p:cNvPr id="244" name="Google Shape;244;p19"/>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5" name="Google Shape;245;p19"/>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Able to restore the object back to a previous state, if any mistakes were made or i original state was required</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3 Key things the Client needs to know </a:t>
            </a:r>
            <a:endParaRPr/>
          </a:p>
        </p:txBody>
      </p:sp>
      <p:pic>
        <p:nvPicPr>
          <p:cNvPr id="251" name="Google Shape;251;p20"/>
          <p:cNvPicPr preferRelativeResize="0"/>
          <p:nvPr/>
        </p:nvPicPr>
        <p:blipFill>
          <a:blip r:embed="rId3">
            <a:alphaModFix/>
          </a:blip>
          <a:stretch>
            <a:fillRect/>
          </a:stretch>
        </p:blipFill>
        <p:spPr>
          <a:xfrm>
            <a:off x="146275" y="1028900"/>
            <a:ext cx="2938325" cy="2259675"/>
          </a:xfrm>
          <a:prstGeom prst="rect">
            <a:avLst/>
          </a:prstGeom>
          <a:noFill/>
          <a:ln>
            <a:noFill/>
          </a:ln>
        </p:spPr>
      </p:pic>
      <p:pic>
        <p:nvPicPr>
          <p:cNvPr id="252" name="Google Shape;252;p20"/>
          <p:cNvPicPr preferRelativeResize="0"/>
          <p:nvPr/>
        </p:nvPicPr>
        <p:blipFill>
          <a:blip r:embed="rId4">
            <a:alphaModFix/>
          </a:blip>
          <a:stretch>
            <a:fillRect/>
          </a:stretch>
        </p:blipFill>
        <p:spPr>
          <a:xfrm>
            <a:off x="146276" y="3371125"/>
            <a:ext cx="2938325" cy="627950"/>
          </a:xfrm>
          <a:prstGeom prst="rect">
            <a:avLst/>
          </a:prstGeom>
          <a:noFill/>
          <a:ln>
            <a:noFill/>
          </a:ln>
        </p:spPr>
      </p:pic>
      <p:sp>
        <p:nvSpPr>
          <p:cNvPr id="253" name="Google Shape;253;p20"/>
          <p:cNvSpPr txBox="1"/>
          <p:nvPr/>
        </p:nvSpPr>
        <p:spPr>
          <a:xfrm>
            <a:off x="146275" y="4081625"/>
            <a:ext cx="2680200" cy="6927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Clr>
                <a:schemeClr val="lt1"/>
              </a:buClr>
              <a:buSzPts val="1100"/>
              <a:buFont typeface="Lato"/>
              <a:buAutoNum type="arabicPeriod"/>
            </a:pPr>
            <a:r>
              <a:rPr lang="en-GB" sz="1100">
                <a:solidFill>
                  <a:schemeClr val="lt1"/>
                </a:solidFill>
                <a:latin typeface="Lato"/>
                <a:ea typeface="Lato"/>
                <a:cs typeface="Lato"/>
                <a:sym typeface="Lato"/>
              </a:rPr>
              <a:t>Originator saves the </a:t>
            </a:r>
            <a:r>
              <a:rPr lang="en-GB" sz="1100">
                <a:solidFill>
                  <a:schemeClr val="lt1"/>
                </a:solidFill>
                <a:latin typeface="Lato"/>
                <a:ea typeface="Lato"/>
                <a:cs typeface="Lato"/>
                <a:sym typeface="Lato"/>
              </a:rPr>
              <a:t>default</a:t>
            </a:r>
            <a:r>
              <a:rPr lang="en-GB" sz="1100">
                <a:solidFill>
                  <a:schemeClr val="lt1"/>
                </a:solidFill>
                <a:latin typeface="Lato"/>
                <a:ea typeface="Lato"/>
                <a:cs typeface="Lato"/>
                <a:sym typeface="Lato"/>
              </a:rPr>
              <a:t> state of </a:t>
            </a:r>
            <a:r>
              <a:rPr lang="en-GB" sz="1100">
                <a:solidFill>
                  <a:schemeClr val="lt1"/>
                </a:solidFill>
                <a:latin typeface="Lato"/>
                <a:ea typeface="Lato"/>
                <a:cs typeface="Lato"/>
                <a:sym typeface="Lato"/>
              </a:rPr>
              <a:t>the object, in this case, CList (Car List) to Memento</a:t>
            </a:r>
            <a:endParaRPr sz="1100">
              <a:solidFill>
                <a:schemeClr val="lt1"/>
              </a:solidFill>
              <a:latin typeface="Lato"/>
              <a:ea typeface="Lato"/>
              <a:cs typeface="Lato"/>
              <a:sym typeface="Lato"/>
            </a:endParaRPr>
          </a:p>
        </p:txBody>
      </p:sp>
      <p:pic>
        <p:nvPicPr>
          <p:cNvPr id="254" name="Google Shape;254;p20"/>
          <p:cNvPicPr preferRelativeResize="0"/>
          <p:nvPr/>
        </p:nvPicPr>
        <p:blipFill>
          <a:blip r:embed="rId5">
            <a:alphaModFix/>
          </a:blip>
          <a:stretch>
            <a:fillRect/>
          </a:stretch>
        </p:blipFill>
        <p:spPr>
          <a:xfrm>
            <a:off x="3148450" y="1015525"/>
            <a:ext cx="2474725" cy="2259675"/>
          </a:xfrm>
          <a:prstGeom prst="rect">
            <a:avLst/>
          </a:prstGeom>
          <a:noFill/>
          <a:ln>
            <a:noFill/>
          </a:ln>
        </p:spPr>
      </p:pic>
      <p:sp>
        <p:nvSpPr>
          <p:cNvPr id="255" name="Google Shape;255;p20"/>
          <p:cNvSpPr txBox="1"/>
          <p:nvPr/>
        </p:nvSpPr>
        <p:spPr>
          <a:xfrm>
            <a:off x="3320775" y="3371125"/>
            <a:ext cx="1845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2. This is where the states of </a:t>
            </a:r>
            <a:r>
              <a:rPr lang="en-GB">
                <a:solidFill>
                  <a:schemeClr val="lt1"/>
                </a:solidFill>
                <a:latin typeface="Lato"/>
                <a:ea typeface="Lato"/>
                <a:cs typeface="Lato"/>
                <a:sym typeface="Lato"/>
              </a:rPr>
              <a:t>the object are kept, </a:t>
            </a:r>
            <a:endParaRPr>
              <a:solidFill>
                <a:schemeClr val="lt1"/>
              </a:solidFill>
              <a:latin typeface="Lato"/>
              <a:ea typeface="Lato"/>
              <a:cs typeface="Lato"/>
              <a:sym typeface="Lato"/>
            </a:endParaRPr>
          </a:p>
        </p:txBody>
      </p:sp>
      <p:pic>
        <p:nvPicPr>
          <p:cNvPr id="256" name="Google Shape;256;p20"/>
          <p:cNvPicPr preferRelativeResize="0"/>
          <p:nvPr/>
        </p:nvPicPr>
        <p:blipFill>
          <a:blip r:embed="rId6">
            <a:alphaModFix/>
          </a:blip>
          <a:stretch>
            <a:fillRect/>
          </a:stretch>
        </p:blipFill>
        <p:spPr>
          <a:xfrm>
            <a:off x="5746075" y="1028900"/>
            <a:ext cx="3216025" cy="2246300"/>
          </a:xfrm>
          <a:prstGeom prst="rect">
            <a:avLst/>
          </a:prstGeom>
          <a:noFill/>
          <a:ln>
            <a:noFill/>
          </a:ln>
        </p:spPr>
      </p:pic>
      <p:pic>
        <p:nvPicPr>
          <p:cNvPr id="257" name="Google Shape;257;p20"/>
          <p:cNvPicPr preferRelativeResize="0"/>
          <p:nvPr/>
        </p:nvPicPr>
        <p:blipFill>
          <a:blip r:embed="rId7">
            <a:alphaModFix/>
          </a:blip>
          <a:stretch>
            <a:fillRect/>
          </a:stretch>
        </p:blipFill>
        <p:spPr>
          <a:xfrm>
            <a:off x="5237000" y="3371125"/>
            <a:ext cx="3286300" cy="493225"/>
          </a:xfrm>
          <a:prstGeom prst="rect">
            <a:avLst/>
          </a:prstGeom>
          <a:noFill/>
          <a:ln>
            <a:noFill/>
          </a:ln>
        </p:spPr>
      </p:pic>
      <p:sp>
        <p:nvSpPr>
          <p:cNvPr id="258" name="Google Shape;258;p20"/>
          <p:cNvSpPr txBox="1"/>
          <p:nvPr/>
        </p:nvSpPr>
        <p:spPr>
          <a:xfrm>
            <a:off x="5746075" y="3826075"/>
            <a:ext cx="30354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3. CareTaker keeps track of how many states are saved in Memento. It also used for reloading a previously saved state, which was saved by the Originator</a:t>
            </a:r>
            <a:endParaRPr>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Component Testing</a:t>
            </a:r>
            <a:endParaRPr/>
          </a:p>
        </p:txBody>
      </p:sp>
      <p:sp>
        <p:nvSpPr>
          <p:cNvPr id="264" name="Google Shape;264;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sz="1700">
                <a:latin typeface="Times New Roman"/>
                <a:ea typeface="Times New Roman"/>
                <a:cs typeface="Times New Roman"/>
                <a:sym typeface="Times New Roman"/>
              </a:rPr>
              <a:t>A list of cars exist for the user to buy (gets removed from the list) and sell, (gets added to the car list). The List is first a default state (untouched)  which exists in the Originator, it then is saved as a Memento (Save File), and the CareTaker keeps track of how many different save files are added or removed (keeps track of states). If a car is bought by accident and the list must be return to previous state, the CareTaker takes the saved state in the Memento which has the index no. of state before purchase and restores the list to that state.</a:t>
            </a:r>
            <a:endParaRPr b="1" sz="1700">
              <a:latin typeface="Times New Roman"/>
              <a:ea typeface="Times New Roman"/>
              <a:cs typeface="Times New Roman"/>
              <a:sym typeface="Times New Roman"/>
            </a:endParaRPr>
          </a:p>
          <a:p>
            <a:pPr indent="0" lvl="0" marL="0" rtl="0" algn="l">
              <a:spcBef>
                <a:spcPts val="1200"/>
              </a:spcBef>
              <a:spcAft>
                <a:spcPts val="0"/>
              </a:spcAft>
              <a:buNone/>
            </a:pPr>
            <a:r>
              <a:rPr b="1" lang="en-GB" sz="1700" u="sng">
                <a:latin typeface="Times New Roman"/>
                <a:ea typeface="Times New Roman"/>
                <a:cs typeface="Times New Roman"/>
                <a:sym typeface="Times New Roman"/>
              </a:rPr>
              <a:t> </a:t>
            </a:r>
            <a:endParaRPr b="1" sz="1700" u="sng">
              <a:latin typeface="Times New Roman"/>
              <a:ea typeface="Times New Roman"/>
              <a:cs typeface="Times New Roman"/>
              <a:sym typeface="Times New Roman"/>
            </a:endParaRPr>
          </a:p>
          <a:p>
            <a:pPr indent="0" lvl="0" marL="0" rtl="0" algn="l">
              <a:spcBef>
                <a:spcPts val="1200"/>
              </a:spcBef>
              <a:spcAft>
                <a:spcPts val="1600"/>
              </a:spcAft>
              <a:buNone/>
            </a:pPr>
            <a:r>
              <a:t/>
            </a:r>
            <a:endParaRPr sz="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